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7" r:id="rId2"/>
    <p:sldId id="305" r:id="rId3"/>
    <p:sldId id="306" r:id="rId4"/>
    <p:sldId id="334" r:id="rId5"/>
    <p:sldId id="307" r:id="rId6"/>
    <p:sldId id="308" r:id="rId7"/>
    <p:sldId id="309" r:id="rId8"/>
    <p:sldId id="310" r:id="rId9"/>
    <p:sldId id="311" r:id="rId10"/>
    <p:sldId id="312" r:id="rId11"/>
    <p:sldId id="32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8" d="100"/>
          <a:sy n="108" d="100"/>
        </p:scale>
        <p:origin x="106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248FD-A67C-4689-8308-2E1663F83B37}" type="datetimeFigureOut">
              <a:rPr lang="en-US" smtClean="0"/>
              <a:t>11/27/2019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D6BC3-88E6-4894-A13E-9FAC302DD883}" type="slidenum">
              <a:rPr lang="en-US" smtClean="0"/>
              <a:t>‹#›</a:t>
            </a:fld>
            <a:endParaRPr lang="en-US"/>
          </a:p>
        </p:txBody>
      </p:sp>
    </p:spTree>
    <p:extLst>
      <p:ext uri="{BB962C8B-B14F-4D97-AF65-F5344CB8AC3E}">
        <p14:creationId xmlns:p14="http://schemas.microsoft.com/office/powerpoint/2010/main" val="412167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 this presentation to meet the needs of your Affiliate. This sample is meant to be a baseline to save Affiliates time, you may choose to omit or add information.</a:t>
            </a:r>
          </a:p>
          <a:p>
            <a:endParaRPr lang="en-US" dirty="0"/>
          </a:p>
          <a:p>
            <a:r>
              <a:rPr lang="en-US" b="1" dirty="0"/>
              <a:t>This presentation is intended as a training for COMMUNITY GRANT applicants, not small grants.</a:t>
            </a:r>
            <a:r>
              <a:rPr lang="en-US" dirty="0"/>
              <a:t> If you choose to adapt this training for small grants - be sure that you make all necessary adjustments to better reflect your Affiliate’s small grants program.</a:t>
            </a:r>
          </a:p>
          <a:p>
            <a:endParaRPr lang="en-US" dirty="0"/>
          </a:p>
          <a:p>
            <a:r>
              <a:rPr lang="en-US" dirty="0"/>
              <a:t>Look for [brackets] that require Affiliate updates.</a:t>
            </a:r>
          </a:p>
          <a:p>
            <a:endParaRPr lang="en-US" dirty="0"/>
          </a:p>
          <a:p>
            <a:r>
              <a:rPr lang="en-US" dirty="0"/>
              <a:t>**This presentation uses Gotham fonts – if these are not already loaded on your computer, you can access these on </a:t>
            </a:r>
            <a:r>
              <a:rPr lang="en-US" dirty="0" err="1"/>
              <a:t>myKomen</a:t>
            </a:r>
            <a:r>
              <a:rPr lang="en-US" dirty="0"/>
              <a:t>: http://mykomen.org/brand_central/guidelines/brand_guidelines/m/mediagallery1</a:t>
            </a:r>
          </a:p>
          <a:p>
            <a:endParaRPr lang="en-US" dirty="0"/>
          </a:p>
        </p:txBody>
      </p:sp>
      <p:sp>
        <p:nvSpPr>
          <p:cNvPr id="4" name="Slide Number Placeholder 3"/>
          <p:cNvSpPr>
            <a:spLocks noGrp="1"/>
          </p:cNvSpPr>
          <p:nvPr>
            <p:ph type="sldNum" sz="quarter" idx="10"/>
          </p:nvPr>
        </p:nvSpPr>
        <p:spPr/>
        <p:txBody>
          <a:bodyPr/>
          <a:lstStyle/>
          <a:p>
            <a:fld id="{D6806372-C7CB-46EB-9313-F95BD1D6EB01}" type="slidenum">
              <a:rPr lang="en-US" smtClean="0"/>
              <a:t>1</a:t>
            </a:fld>
            <a:endParaRPr lang="en-US"/>
          </a:p>
        </p:txBody>
      </p:sp>
    </p:spTree>
    <p:extLst>
      <p:ext uri="{BB962C8B-B14F-4D97-AF65-F5344CB8AC3E}">
        <p14:creationId xmlns:p14="http://schemas.microsoft.com/office/powerpoint/2010/main" val="276418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many communities have a local center for non profit management, libraries or other organizations that provide grantwriting workshops. If time allows, consider developing a relationship with one of these groups to have them come and present at your workshop. That way the Affiliate can focus on the specifics of the application and Komen guidelines, and the </a:t>
            </a:r>
            <a:r>
              <a:rPr lang="en-US" dirty="0" err="1"/>
              <a:t>grantwriting</a:t>
            </a:r>
            <a:r>
              <a:rPr lang="en-US" dirty="0"/>
              <a:t> professional can provide the attendees with skills they can use to improve their overall grant writing skills for future applications to any organization.</a:t>
            </a:r>
          </a:p>
          <a:p>
            <a:endParaRPr lang="en-US" dirty="0"/>
          </a:p>
          <a:p>
            <a:r>
              <a:rPr lang="en-US" dirty="0"/>
              <a:t>If time does not allow, an alternative to having a grant writing trainer attend your session would be to provide your grantees with a listing of local resources for grant making assistance. An easy place to start would be a simple google search using “grant writing resources [Affiliate service area county]” you would want to search for each county in your service area to make it easier for all potential applicants to access these tools.</a:t>
            </a:r>
          </a:p>
          <a:p>
            <a:endParaRPr lang="en-US" dirty="0"/>
          </a:p>
        </p:txBody>
      </p:sp>
      <p:sp>
        <p:nvSpPr>
          <p:cNvPr id="4" name="Slide Number Placeholder 3"/>
          <p:cNvSpPr>
            <a:spLocks noGrp="1"/>
          </p:cNvSpPr>
          <p:nvPr>
            <p:ph type="sldNum" sz="quarter" idx="10"/>
          </p:nvPr>
        </p:nvSpPr>
        <p:spPr/>
        <p:txBody>
          <a:bodyPr/>
          <a:lstStyle/>
          <a:p>
            <a:fld id="{D6806372-C7CB-46EB-9313-F95BD1D6EB01}" type="slidenum">
              <a:rPr lang="en-US" smtClean="0"/>
              <a:t>2</a:t>
            </a:fld>
            <a:endParaRPr lang="en-US"/>
          </a:p>
        </p:txBody>
      </p:sp>
    </p:spTree>
    <p:extLst>
      <p:ext uri="{BB962C8B-B14F-4D97-AF65-F5344CB8AC3E}">
        <p14:creationId xmlns:p14="http://schemas.microsoft.com/office/powerpoint/2010/main" val="113543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06372-C7CB-46EB-9313-F95BD1D6EB01}" type="slidenum">
              <a:rPr lang="en-US" smtClean="0"/>
              <a:t>3</a:t>
            </a:fld>
            <a:endParaRPr lang="en-US"/>
          </a:p>
        </p:txBody>
      </p:sp>
    </p:spTree>
    <p:extLst>
      <p:ext uri="{BB962C8B-B14F-4D97-AF65-F5344CB8AC3E}">
        <p14:creationId xmlns:p14="http://schemas.microsoft.com/office/powerpoint/2010/main" val="4007314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06372-C7CB-46EB-9313-F95BD1D6EB01}" type="slidenum">
              <a:rPr lang="en-US" smtClean="0"/>
              <a:t>4</a:t>
            </a:fld>
            <a:endParaRPr lang="en-US"/>
          </a:p>
        </p:txBody>
      </p:sp>
    </p:spTree>
    <p:extLst>
      <p:ext uri="{BB962C8B-B14F-4D97-AF65-F5344CB8AC3E}">
        <p14:creationId xmlns:p14="http://schemas.microsoft.com/office/powerpoint/2010/main" val="2717525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this may be different at your Affiliate. </a:t>
            </a:r>
          </a:p>
          <a:p>
            <a:endParaRPr lang="en-US" dirty="0"/>
          </a:p>
          <a:p>
            <a:r>
              <a:rPr lang="en-US" dirty="0"/>
              <a:t>Remind applicants that not all reviewers read all applications. At some Affiliates, reviewers are assigned a selection of applications, perhaps six of 12 total applications. For applications that they weren't specifically assigned to review, score and comment on – reviewers may not read the entire application. They may only have time to read the abstract prior to the review panel meeting. Emphasize to reviewers that their abstracts should be a compelling case for their program for these reviewers.</a:t>
            </a:r>
          </a:p>
          <a:p>
            <a:endParaRPr lang="en-US" dirty="0"/>
          </a:p>
          <a:p>
            <a:r>
              <a:rPr lang="en-US" dirty="0"/>
              <a:t>In addition, the abstract is what many Affiliates use to publicize awarded grants.</a:t>
            </a:r>
          </a:p>
          <a:p>
            <a:endParaRPr lang="en-US" dirty="0"/>
          </a:p>
          <a:p>
            <a:endParaRPr lang="en-US" dirty="0"/>
          </a:p>
        </p:txBody>
      </p:sp>
      <p:sp>
        <p:nvSpPr>
          <p:cNvPr id="4" name="Slide Number Placeholder 3"/>
          <p:cNvSpPr>
            <a:spLocks noGrp="1"/>
          </p:cNvSpPr>
          <p:nvPr>
            <p:ph type="sldNum" sz="quarter" idx="10"/>
          </p:nvPr>
        </p:nvSpPr>
        <p:spPr/>
        <p:txBody>
          <a:bodyPr/>
          <a:lstStyle/>
          <a:p>
            <a:fld id="{D6806372-C7CB-46EB-9313-F95BD1D6EB01}" type="slidenum">
              <a:rPr lang="en-US" smtClean="0"/>
              <a:t>5</a:t>
            </a:fld>
            <a:endParaRPr lang="en-US"/>
          </a:p>
        </p:txBody>
      </p:sp>
    </p:spTree>
    <p:extLst>
      <p:ext uri="{BB962C8B-B14F-4D97-AF65-F5344CB8AC3E}">
        <p14:creationId xmlns:p14="http://schemas.microsoft.com/office/powerpoint/2010/main" val="205898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Affiliate wants to fund high-quality, impactful programs. </a:t>
            </a:r>
          </a:p>
          <a:p>
            <a:endParaRPr lang="en-US" dirty="0"/>
          </a:p>
          <a:p>
            <a:r>
              <a:rPr lang="en-US" dirty="0"/>
              <a:t>Explain to the grantees the training that reviewers go through in order to assess these programs. That reviewers do not simply look at the bottom line, they understand it isn’t enough to simply fund mammograms at the lowest cost. Increased costs for outreach and patient navigation are often critical to the success of guiding underserved individuals through</a:t>
            </a:r>
            <a:r>
              <a:rPr lang="en-US" baseline="0" dirty="0"/>
              <a:t> barriers to care</a:t>
            </a:r>
            <a:r>
              <a:rPr lang="en-US" dirty="0"/>
              <a:t>. </a:t>
            </a:r>
          </a:p>
          <a:p>
            <a:endParaRPr lang="en-US" dirty="0"/>
          </a:p>
        </p:txBody>
      </p:sp>
      <p:sp>
        <p:nvSpPr>
          <p:cNvPr id="4" name="Slide Number Placeholder 3"/>
          <p:cNvSpPr>
            <a:spLocks noGrp="1"/>
          </p:cNvSpPr>
          <p:nvPr>
            <p:ph type="sldNum" sz="quarter" idx="10"/>
          </p:nvPr>
        </p:nvSpPr>
        <p:spPr/>
        <p:txBody>
          <a:bodyPr/>
          <a:lstStyle/>
          <a:p>
            <a:fld id="{D6806372-C7CB-46EB-9313-F95BD1D6EB01}" type="slidenum">
              <a:rPr lang="en-US" smtClean="0"/>
              <a:t>8</a:t>
            </a:fld>
            <a:endParaRPr lang="en-US"/>
          </a:p>
        </p:txBody>
      </p:sp>
    </p:spTree>
    <p:extLst>
      <p:ext uri="{BB962C8B-B14F-4D97-AF65-F5344CB8AC3E}">
        <p14:creationId xmlns:p14="http://schemas.microsoft.com/office/powerpoint/2010/main" val="406818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Jargon – remind the grantees that each reviewer may not be breast health or medical professional. Yes, they will receive training, but they may not be familiar with terms like:</a:t>
            </a:r>
          </a:p>
          <a:p>
            <a:endParaRPr lang="en-US" dirty="0"/>
          </a:p>
          <a:p>
            <a:r>
              <a:rPr lang="en-US" dirty="0" err="1"/>
              <a:t>EHR</a:t>
            </a:r>
            <a:r>
              <a:rPr lang="en-US" dirty="0"/>
              <a:t> - electronic health record</a:t>
            </a:r>
          </a:p>
          <a:p>
            <a:r>
              <a:rPr lang="en-US" dirty="0"/>
              <a:t>CAD - Computer-Aided Detection </a:t>
            </a:r>
          </a:p>
          <a:p>
            <a:r>
              <a:rPr lang="en-US" dirty="0" err="1"/>
              <a:t>MQSA</a:t>
            </a:r>
            <a:r>
              <a:rPr lang="en-US" dirty="0"/>
              <a:t> - Mammography Quality Standards Act </a:t>
            </a:r>
          </a:p>
          <a:p>
            <a:r>
              <a:rPr lang="en-US" dirty="0"/>
              <a:t>NCI – National Cancer Institute </a:t>
            </a:r>
          </a:p>
          <a:p>
            <a:r>
              <a:rPr lang="en-US" dirty="0"/>
              <a:t>Etc., etc., - these are just a few examples </a:t>
            </a:r>
          </a:p>
          <a:p>
            <a:endParaRPr lang="en-US" dirty="0"/>
          </a:p>
          <a:p>
            <a:r>
              <a:rPr lang="en-US" dirty="0"/>
              <a:t>Applicants shouldn’t take for granted that reviewers know details about specifics of the disease– for example lymphedema, the specifics of cancer staging, breast density, etc., give a brief description and write for a lay person (non-medical audience)</a:t>
            </a:r>
          </a:p>
          <a:p>
            <a:endParaRPr lang="en-US" dirty="0"/>
          </a:p>
        </p:txBody>
      </p:sp>
      <p:sp>
        <p:nvSpPr>
          <p:cNvPr id="4" name="Slide Number Placeholder 3"/>
          <p:cNvSpPr>
            <a:spLocks noGrp="1"/>
          </p:cNvSpPr>
          <p:nvPr>
            <p:ph type="sldNum" sz="quarter" idx="10"/>
          </p:nvPr>
        </p:nvSpPr>
        <p:spPr/>
        <p:txBody>
          <a:bodyPr/>
          <a:lstStyle/>
          <a:p>
            <a:fld id="{D6806372-C7CB-46EB-9313-F95BD1D6EB01}" type="slidenum">
              <a:rPr lang="en-US" smtClean="0"/>
              <a:t>9</a:t>
            </a:fld>
            <a:endParaRPr lang="en-US"/>
          </a:p>
        </p:txBody>
      </p:sp>
    </p:spTree>
    <p:extLst>
      <p:ext uri="{BB962C8B-B14F-4D97-AF65-F5344CB8AC3E}">
        <p14:creationId xmlns:p14="http://schemas.microsoft.com/office/powerpoint/2010/main" val="1510377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you may want to advise applicants to allow plenty of time for responses – explain there are times you may need to contact Komen HQ for support and it may take a few days to receive a response.</a:t>
            </a:r>
          </a:p>
          <a:p>
            <a:endParaRPr lang="en-US" dirty="0"/>
          </a:p>
          <a:p>
            <a:endParaRPr lang="en-US" dirty="0"/>
          </a:p>
          <a:p>
            <a:r>
              <a:rPr lang="en-US" dirty="0"/>
              <a:t>Encourage them to look at the applicant manual before contacting the Affiliate with questions.</a:t>
            </a:r>
          </a:p>
          <a:p>
            <a:endParaRPr lang="en-US" dirty="0"/>
          </a:p>
        </p:txBody>
      </p:sp>
      <p:sp>
        <p:nvSpPr>
          <p:cNvPr id="4" name="Slide Number Placeholder 3"/>
          <p:cNvSpPr>
            <a:spLocks noGrp="1"/>
          </p:cNvSpPr>
          <p:nvPr>
            <p:ph type="sldNum" sz="quarter" idx="10"/>
          </p:nvPr>
        </p:nvSpPr>
        <p:spPr/>
        <p:txBody>
          <a:bodyPr/>
          <a:lstStyle/>
          <a:p>
            <a:fld id="{D6806372-C7CB-46EB-9313-F95BD1D6EB01}" type="slidenum">
              <a:rPr lang="en-US" smtClean="0"/>
              <a:t>10</a:t>
            </a:fld>
            <a:endParaRPr lang="en-US"/>
          </a:p>
        </p:txBody>
      </p:sp>
    </p:spTree>
    <p:extLst>
      <p:ext uri="{BB962C8B-B14F-4D97-AF65-F5344CB8AC3E}">
        <p14:creationId xmlns:p14="http://schemas.microsoft.com/office/powerpoint/2010/main" val="421461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06372-C7CB-46EB-9313-F95BD1D6EB01}" type="slidenum">
              <a:rPr lang="en-US" smtClean="0"/>
              <a:t>11</a:t>
            </a:fld>
            <a:endParaRPr lang="en-US"/>
          </a:p>
        </p:txBody>
      </p:sp>
    </p:spTree>
    <p:extLst>
      <p:ext uri="{BB962C8B-B14F-4D97-AF65-F5344CB8AC3E}">
        <p14:creationId xmlns:p14="http://schemas.microsoft.com/office/powerpoint/2010/main" val="3312716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3126-633D-4316-9337-3A79B3817C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903019-5914-4BCB-AAD6-E63921FF7E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8A282-BF8B-4617-8665-BEF317168098}"/>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5" name="Footer Placeholder 4">
            <a:extLst>
              <a:ext uri="{FF2B5EF4-FFF2-40B4-BE49-F238E27FC236}">
                <a16:creationId xmlns:a16="http://schemas.microsoft.com/office/drawing/2014/main" id="{CA6FF344-57F0-4917-8F77-ED288B695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D3195-CC78-4F55-B0C1-A4331AC91959}"/>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1510067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0EC2-6C02-40E3-ACD1-051169A25C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D59DF7-EEA0-41DA-A718-9BA0F33107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CD4C8-8428-45C1-8B98-BF08BF870E33}"/>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5" name="Footer Placeholder 4">
            <a:extLst>
              <a:ext uri="{FF2B5EF4-FFF2-40B4-BE49-F238E27FC236}">
                <a16:creationId xmlns:a16="http://schemas.microsoft.com/office/drawing/2014/main" id="{58040D22-8C26-4CC2-A8BC-4671906BB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AC786-278B-42CE-8C22-A9F008CEDAA6}"/>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3927555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9BB8D0-8FE2-4DD6-A575-BC531597ED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9A2B1E-FCF8-42F9-A9CE-7FFB8C41BA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4D64A-FB41-44A2-BC29-61EEA75A6700}"/>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5" name="Footer Placeholder 4">
            <a:extLst>
              <a:ext uri="{FF2B5EF4-FFF2-40B4-BE49-F238E27FC236}">
                <a16:creationId xmlns:a16="http://schemas.microsoft.com/office/drawing/2014/main" id="{0257EE1B-223A-495A-B61F-B8E138B69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AC296-AFF9-432C-97E7-4FCB186350FC}"/>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2933024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1">
    <p:bg>
      <p:bgRef idx="1001">
        <a:schemeClr val="bg1"/>
      </p:bgRef>
    </p:bg>
    <p:spTree>
      <p:nvGrpSpPr>
        <p:cNvPr id="1" name=""/>
        <p:cNvGrpSpPr/>
        <p:nvPr/>
      </p:nvGrpSpPr>
      <p:grpSpPr>
        <a:xfrm>
          <a:off x="0" y="0"/>
          <a:ext cx="0" cy="0"/>
          <a:chOff x="0" y="0"/>
          <a:chExt cx="0" cy="0"/>
        </a:xfrm>
      </p:grpSpPr>
      <p:sp>
        <p:nvSpPr>
          <p:cNvPr id="9" name="Shape 245"/>
          <p:cNvSpPr/>
          <p:nvPr userDrawn="1"/>
        </p:nvSpPr>
        <p:spPr>
          <a:xfrm>
            <a:off x="3556004" y="3709756"/>
            <a:ext cx="8635999" cy="557447"/>
          </a:xfrm>
          <a:prstGeom prst="rect">
            <a:avLst/>
          </a:prstGeom>
          <a:solidFill>
            <a:srgbClr val="FFFFFF"/>
          </a:solidFill>
          <a:ln w="12700">
            <a:miter lim="400000"/>
          </a:ln>
        </p:spPr>
        <p:txBody>
          <a:bodyPr lIns="50798" tIns="50798" rIns="50798" bIns="50798" anchor="ctr"/>
          <a:lstStyle/>
          <a:p>
            <a:pPr algn="ctr" defTabSz="584176" hangingPunct="0"/>
            <a:endParaRPr sz="3600" kern="0">
              <a:solidFill>
                <a:srgbClr val="000000"/>
              </a:solidFill>
              <a:latin typeface="Gotham Black"/>
              <a:cs typeface="Gotham Black"/>
              <a:sym typeface="Gotham Black"/>
            </a:endParaRPr>
          </a:p>
        </p:txBody>
      </p:sp>
      <p:pic>
        <p:nvPicPr>
          <p:cNvPr id="11" name="pasted-image.pdf"/>
          <p:cNvPicPr>
            <a:picLocks noChangeAspect="1"/>
          </p:cNvPicPr>
          <p:nvPr userDrawn="1"/>
        </p:nvPicPr>
        <p:blipFill>
          <a:blip r:embed="rId2"/>
          <a:stretch>
            <a:fillRect/>
          </a:stretch>
        </p:blipFill>
        <p:spPr>
          <a:xfrm>
            <a:off x="-2261359" y="381000"/>
            <a:ext cx="7544561" cy="6464104"/>
          </a:xfrm>
          <a:prstGeom prst="rect">
            <a:avLst/>
          </a:prstGeom>
          <a:ln w="12700">
            <a:miter lim="400000"/>
          </a:ln>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3872" y="5819632"/>
            <a:ext cx="2378128" cy="707776"/>
          </a:xfrm>
          <a:prstGeom prst="rect">
            <a:avLst/>
          </a:prstGeom>
        </p:spPr>
      </p:pic>
      <p:sp>
        <p:nvSpPr>
          <p:cNvPr id="17" name="Text Placeholder 16"/>
          <p:cNvSpPr>
            <a:spLocks noGrp="1"/>
          </p:cNvSpPr>
          <p:nvPr>
            <p:ph type="body" sz="quarter" idx="10" hasCustomPrompt="1"/>
          </p:nvPr>
        </p:nvSpPr>
        <p:spPr>
          <a:xfrm>
            <a:off x="4775202" y="3709756"/>
            <a:ext cx="7416801" cy="557213"/>
          </a:xfrm>
        </p:spPr>
        <p:txBody>
          <a:bodyPr anchor="ctr"/>
          <a:lstStyle>
            <a:lvl1pPr marL="0" indent="0" algn="ctr">
              <a:buNone/>
              <a:defRPr kumimoji="0" lang="en-US" sz="3200" b="0" i="0" u="none" strike="noStrike" cap="none" spc="-126" normalizeH="0" baseline="0" dirty="0">
                <a:ln>
                  <a:noFill/>
                </a:ln>
                <a:solidFill>
                  <a:schemeClr val="accent3">
                    <a:lumMod val="75000"/>
                  </a:schemeClr>
                </a:solidFill>
                <a:effectLst/>
                <a:uFillTx/>
                <a:latin typeface="Arial Black" charset="0"/>
                <a:ea typeface="Arial Black" charset="0"/>
                <a:cs typeface="Arial Black" charset="0"/>
                <a:sym typeface="Gotham Black"/>
              </a:defRPr>
            </a:lvl1pPr>
          </a:lstStyle>
          <a:p>
            <a:pPr lvl="0"/>
            <a:r>
              <a:rPr lang="en-US" dirty="0"/>
              <a:t>TITLE</a:t>
            </a:r>
          </a:p>
        </p:txBody>
      </p:sp>
      <p:sp>
        <p:nvSpPr>
          <p:cNvPr id="3" name="Text Placeholder 2"/>
          <p:cNvSpPr>
            <a:spLocks noGrp="1"/>
          </p:cNvSpPr>
          <p:nvPr>
            <p:ph type="body" sz="quarter" idx="11" hasCustomPrompt="1"/>
          </p:nvPr>
        </p:nvSpPr>
        <p:spPr>
          <a:xfrm>
            <a:off x="4775200" y="4495800"/>
            <a:ext cx="7416800" cy="533400"/>
          </a:xfrm>
        </p:spPr>
        <p:txBody>
          <a:bodyPr anchor="ctr">
            <a:normAutofit/>
          </a:bodyPr>
          <a:lstStyle>
            <a:lvl1pPr marL="0" indent="0" algn="ctr">
              <a:buNone/>
              <a:defRPr sz="2400" baseline="0"/>
            </a:lvl1pPr>
          </a:lstStyle>
          <a:p>
            <a:pPr lvl="0"/>
            <a:r>
              <a:rPr lang="en-US" dirty="0"/>
              <a:t>Subtitle</a:t>
            </a:r>
          </a:p>
        </p:txBody>
      </p:sp>
      <p:sp>
        <p:nvSpPr>
          <p:cNvPr id="10" name="Text Placeholder 2"/>
          <p:cNvSpPr>
            <a:spLocks noGrp="1"/>
          </p:cNvSpPr>
          <p:nvPr>
            <p:ph type="body" sz="quarter" idx="12" hasCustomPrompt="1"/>
          </p:nvPr>
        </p:nvSpPr>
        <p:spPr>
          <a:xfrm>
            <a:off x="4775200" y="5105400"/>
            <a:ext cx="7416800" cy="533400"/>
          </a:xfrm>
        </p:spPr>
        <p:txBody>
          <a:bodyPr>
            <a:normAutofit/>
          </a:bodyPr>
          <a:lstStyle>
            <a:lvl1pPr marL="0" indent="0" algn="ctr">
              <a:buNone/>
              <a:defRPr sz="1800" baseline="0"/>
            </a:lvl1pPr>
          </a:lstStyle>
          <a:p>
            <a:pPr lvl="0"/>
            <a:r>
              <a:rPr lang="en-US" dirty="0"/>
              <a:t>Date</a:t>
            </a: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7729" y="381000"/>
            <a:ext cx="7551984" cy="6470904"/>
          </a:xfrm>
          <a:prstGeom prst="rect">
            <a:avLst/>
          </a:prstGeom>
        </p:spPr>
      </p:pic>
    </p:spTree>
    <p:extLst>
      <p:ext uri="{BB962C8B-B14F-4D97-AF65-F5344CB8AC3E}">
        <p14:creationId xmlns:p14="http://schemas.microsoft.com/office/powerpoint/2010/main" val="193615020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_Opt 2">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3"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dirty="0"/>
          </a:p>
        </p:txBody>
      </p:sp>
      <p:sp>
        <p:nvSpPr>
          <p:cNvPr id="5" name="Shape 89"/>
          <p:cNvSpPr/>
          <p:nvPr userDrawn="1"/>
        </p:nvSpPr>
        <p:spPr>
          <a:xfrm>
            <a:off x="9550400" y="0"/>
            <a:ext cx="2641600" cy="6477000"/>
          </a:xfrm>
          <a:prstGeom prst="rect">
            <a:avLst/>
          </a:prstGeom>
          <a:solidFill>
            <a:srgbClr val="D91179"/>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a:p>
        </p:txBody>
      </p:sp>
      <p:sp>
        <p:nvSpPr>
          <p:cNvPr id="9" name="Content Placeholder 2"/>
          <p:cNvSpPr>
            <a:spLocks noGrp="1"/>
          </p:cNvSpPr>
          <p:nvPr>
            <p:ph idx="10"/>
          </p:nvPr>
        </p:nvSpPr>
        <p:spPr>
          <a:xfrm>
            <a:off x="609600" y="1981201"/>
            <a:ext cx="8839200" cy="41449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itle 9"/>
          <p:cNvSpPr>
            <a:spLocks noGrp="1"/>
          </p:cNvSpPr>
          <p:nvPr>
            <p:ph type="title"/>
          </p:nvPr>
        </p:nvSpPr>
        <p:spPr>
          <a:xfrm>
            <a:off x="609600" y="914401"/>
            <a:ext cx="8864600" cy="808039"/>
          </a:xfrm>
        </p:spPr>
        <p:txBody>
          <a:bodyPr/>
          <a:lstStyle/>
          <a:p>
            <a:r>
              <a:rPr lang="en-US"/>
              <a:t>Click to edit Master title style</a:t>
            </a:r>
          </a:p>
        </p:txBody>
      </p:sp>
    </p:spTree>
    <p:extLst>
      <p:ext uri="{BB962C8B-B14F-4D97-AF65-F5344CB8AC3E}">
        <p14:creationId xmlns:p14="http://schemas.microsoft.com/office/powerpoint/2010/main" val="1675261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2" t="1474" r="21469" b="26561"/>
          <a:stretch/>
        </p:blipFill>
        <p:spPr>
          <a:xfrm>
            <a:off x="-43976" y="381000"/>
            <a:ext cx="12235976" cy="5728830"/>
          </a:xfrm>
          <a:prstGeom prst="rect">
            <a:avLst/>
          </a:prstGeom>
        </p:spPr>
      </p:pic>
      <p:sp>
        <p:nvSpPr>
          <p:cNvPr id="5" name="Rectangle 4"/>
          <p:cNvSpPr/>
          <p:nvPr userDrawn="1"/>
        </p:nvSpPr>
        <p:spPr>
          <a:xfrm>
            <a:off x="0" y="6473952"/>
            <a:ext cx="12192000" cy="384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9168" y="3886200"/>
            <a:ext cx="2667632" cy="793938"/>
          </a:xfrm>
          <a:prstGeom prst="rect">
            <a:avLst/>
          </a:prstGeom>
        </p:spPr>
      </p:pic>
    </p:spTree>
    <p:extLst>
      <p:ext uri="{BB962C8B-B14F-4D97-AF65-F5344CB8AC3E}">
        <p14:creationId xmlns:p14="http://schemas.microsoft.com/office/powerpoint/2010/main" val="277069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9E5F-3F27-4E76-98D2-4170DBA34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309D1-D943-4FC7-914E-FE4936CF9D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DFBB5-34FD-4EB4-BA42-90A18F463BF4}"/>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5" name="Footer Placeholder 4">
            <a:extLst>
              <a:ext uri="{FF2B5EF4-FFF2-40B4-BE49-F238E27FC236}">
                <a16:creationId xmlns:a16="http://schemas.microsoft.com/office/drawing/2014/main" id="{11D0A1A3-606C-4BBA-9203-36DC2FBF7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ABB2B-3B8F-4043-B045-D1F5AFB9C515}"/>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133299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0F41-5800-4EC1-88E5-E0AE673E64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3807D-1056-4FE7-B495-6B78711EA7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B2E49-6BC6-4B6E-875C-477802DF15E7}"/>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5" name="Footer Placeholder 4">
            <a:extLst>
              <a:ext uri="{FF2B5EF4-FFF2-40B4-BE49-F238E27FC236}">
                <a16:creationId xmlns:a16="http://schemas.microsoft.com/office/drawing/2014/main" id="{AC3783C0-4038-4BF8-8369-54A8D5B44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05D40-2372-4367-B091-CA391324A6C2}"/>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2107039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8A20-264B-45A0-845A-59F605DAA9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2E8605-2554-45D7-9D74-F65199E331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5D7AB8-F9A3-441B-AABB-FB561B78A8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A38AEF-82D2-4BE1-89EF-D0F0D64850A6}"/>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6" name="Footer Placeholder 5">
            <a:extLst>
              <a:ext uri="{FF2B5EF4-FFF2-40B4-BE49-F238E27FC236}">
                <a16:creationId xmlns:a16="http://schemas.microsoft.com/office/drawing/2014/main" id="{9F5DDED3-9CF5-48FB-B208-4A0B763CD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800CF-F0BF-458D-BF33-47E12189728F}"/>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3587279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7FE9-B522-456B-8AFC-19C612D414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25D5B-CB30-4388-A1EC-4FB52541D0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DB2A7-B264-4C9E-B2CD-26E66F49E0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1213DE-F25F-45E6-90FC-F6EA3AE336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6DFD8-3201-4524-9E6D-155B6623BD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5F7589-2449-4958-8041-3E3F8417BD27}"/>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8" name="Footer Placeholder 7">
            <a:extLst>
              <a:ext uri="{FF2B5EF4-FFF2-40B4-BE49-F238E27FC236}">
                <a16:creationId xmlns:a16="http://schemas.microsoft.com/office/drawing/2014/main" id="{6E08A7D9-0FEC-4D8D-9950-056B9A1095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31309B-72A3-4BD6-AB39-1C42CDFA255B}"/>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3613957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5F3B-A38D-4685-A7B9-74B3D088C2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888515-E338-47BE-BFB1-1825F6F4D386}"/>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4" name="Footer Placeholder 3">
            <a:extLst>
              <a:ext uri="{FF2B5EF4-FFF2-40B4-BE49-F238E27FC236}">
                <a16:creationId xmlns:a16="http://schemas.microsoft.com/office/drawing/2014/main" id="{A28325B1-360F-4956-9C96-DDD3904E4A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9AD8CF-8738-498C-BD8F-E71CA124F407}"/>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35107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225AFE-9150-4EF3-BEFD-780C97B90419}"/>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3" name="Footer Placeholder 2">
            <a:extLst>
              <a:ext uri="{FF2B5EF4-FFF2-40B4-BE49-F238E27FC236}">
                <a16:creationId xmlns:a16="http://schemas.microsoft.com/office/drawing/2014/main" id="{8F7BA389-5B05-4137-BFA7-517581E1B1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3968DA-4F98-4700-A7C5-7EDEB6F5579C}"/>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229301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F186-6332-4698-A36B-4DDCF2ED5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036B41-28DC-4EBF-9274-8E54D0710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C25BA-0374-4F9B-84E8-7604261646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27599-40FD-465C-A717-718AB9C1C336}"/>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6" name="Footer Placeholder 5">
            <a:extLst>
              <a:ext uri="{FF2B5EF4-FFF2-40B4-BE49-F238E27FC236}">
                <a16:creationId xmlns:a16="http://schemas.microsoft.com/office/drawing/2014/main" id="{71A710C2-6E9F-4C44-9752-D03E01A1E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E89E71-C5AA-402D-8CB8-029C278B1172}"/>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160860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A4ECD-E701-4D26-9BF9-00A672F0E9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1567C7-F230-4421-A852-133543BDFE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CB03E4-2423-4FDC-B6E4-8851ED678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D3EA65-76F5-4F88-A565-6FE222708ADA}"/>
              </a:ext>
            </a:extLst>
          </p:cNvPr>
          <p:cNvSpPr>
            <a:spLocks noGrp="1"/>
          </p:cNvSpPr>
          <p:nvPr>
            <p:ph type="dt" sz="half" idx="10"/>
          </p:nvPr>
        </p:nvSpPr>
        <p:spPr/>
        <p:txBody>
          <a:bodyPr/>
          <a:lstStyle/>
          <a:p>
            <a:fld id="{134779CC-AC29-4DC3-875A-CECD196FE479}" type="datetimeFigureOut">
              <a:rPr lang="en-US" smtClean="0"/>
              <a:t>11/27/2019</a:t>
            </a:fld>
            <a:endParaRPr lang="en-US"/>
          </a:p>
        </p:txBody>
      </p:sp>
      <p:sp>
        <p:nvSpPr>
          <p:cNvPr id="6" name="Footer Placeholder 5">
            <a:extLst>
              <a:ext uri="{FF2B5EF4-FFF2-40B4-BE49-F238E27FC236}">
                <a16:creationId xmlns:a16="http://schemas.microsoft.com/office/drawing/2014/main" id="{49BA7961-A24C-4A1E-946E-2368271CD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E0D794-294C-43CC-848F-CFE3BFB5C748}"/>
              </a:ext>
            </a:extLst>
          </p:cNvPr>
          <p:cNvSpPr>
            <a:spLocks noGrp="1"/>
          </p:cNvSpPr>
          <p:nvPr>
            <p:ph type="sldNum" sz="quarter" idx="12"/>
          </p:nvPr>
        </p:nvSpPr>
        <p:spPr/>
        <p:txBody>
          <a:bodyPr/>
          <a:lstStyle/>
          <a:p>
            <a:fld id="{9D41D5E6-79EE-46EF-A201-3813039ECFA6}" type="slidenum">
              <a:rPr lang="en-US" smtClean="0"/>
              <a:t>‹#›</a:t>
            </a:fld>
            <a:endParaRPr lang="en-US"/>
          </a:p>
        </p:txBody>
      </p:sp>
    </p:spTree>
    <p:extLst>
      <p:ext uri="{BB962C8B-B14F-4D97-AF65-F5344CB8AC3E}">
        <p14:creationId xmlns:p14="http://schemas.microsoft.com/office/powerpoint/2010/main" val="341042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D1358-435B-4645-8C40-364D0C08F5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E45A59-BEDF-4A6A-BEEF-38F17AD2F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9762D-7E10-4613-A57E-6CE4ED7164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779CC-AC29-4DC3-875A-CECD196FE479}" type="datetimeFigureOut">
              <a:rPr lang="en-US" smtClean="0"/>
              <a:t>11/27/2019</a:t>
            </a:fld>
            <a:endParaRPr lang="en-US"/>
          </a:p>
        </p:txBody>
      </p:sp>
      <p:sp>
        <p:nvSpPr>
          <p:cNvPr id="5" name="Footer Placeholder 4">
            <a:extLst>
              <a:ext uri="{FF2B5EF4-FFF2-40B4-BE49-F238E27FC236}">
                <a16:creationId xmlns:a16="http://schemas.microsoft.com/office/drawing/2014/main" id="{FD98766D-3266-4986-BD9F-C9B63D3269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8466D9-816E-43D5-9FD4-651AAFF18F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1D5E6-79EE-46EF-A201-3813039ECFA6}" type="slidenum">
              <a:rPr lang="en-US" smtClean="0"/>
              <a:t>‹#›</a:t>
            </a:fld>
            <a:endParaRPr lang="en-US"/>
          </a:p>
        </p:txBody>
      </p:sp>
    </p:spTree>
    <p:extLst>
      <p:ext uri="{BB962C8B-B14F-4D97-AF65-F5344CB8AC3E}">
        <p14:creationId xmlns:p14="http://schemas.microsoft.com/office/powerpoint/2010/main" val="1299442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r>
              <a:rPr lang="en-US" dirty="0"/>
              <a:t>Grant Writing Tutorial </a:t>
            </a:r>
          </a:p>
        </p:txBody>
      </p:sp>
      <p:sp>
        <p:nvSpPr>
          <p:cNvPr id="3" name="Text Placeholder 2"/>
          <p:cNvSpPr>
            <a:spLocks noGrp="1"/>
          </p:cNvSpPr>
          <p:nvPr>
            <p:ph type="body" sz="quarter" idx="11"/>
          </p:nvPr>
        </p:nvSpPr>
        <p:spPr/>
        <p:txBody>
          <a:bodyPr>
            <a:normAutofit/>
          </a:bodyPr>
          <a:lstStyle/>
          <a:p>
            <a:r>
              <a:rPr lang="en-US" dirty="0"/>
              <a:t>Grant Writing Workshop </a:t>
            </a:r>
          </a:p>
        </p:txBody>
      </p:sp>
      <p:sp>
        <p:nvSpPr>
          <p:cNvPr id="4" name="Text Placeholder 3"/>
          <p:cNvSpPr>
            <a:spLocks noGrp="1"/>
          </p:cNvSpPr>
          <p:nvPr>
            <p:ph type="body" sz="quarter" idx="12"/>
          </p:nvPr>
        </p:nvSpPr>
        <p:spPr/>
        <p:txBody>
          <a:bodyPr/>
          <a:lstStyle/>
          <a:p>
            <a:r>
              <a:rPr lang="en-US" dirty="0"/>
              <a:t>October 3, 2019</a:t>
            </a:r>
          </a:p>
        </p:txBody>
      </p:sp>
    </p:spTree>
    <p:extLst>
      <p:ext uri="{BB962C8B-B14F-4D97-AF65-F5344CB8AC3E}">
        <p14:creationId xmlns:p14="http://schemas.microsoft.com/office/powerpoint/2010/main" val="4108946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86CB4B4D-7CA3-9044-876B-883B54F8677D}" type="slidenum">
              <a:rPr lang="en-US" smtClean="0"/>
              <a:pPr algn="ctr"/>
              <a:t>10</a:t>
            </a:fld>
            <a:endParaRPr lang="en-US" dirty="0"/>
          </a:p>
        </p:txBody>
      </p:sp>
      <p:sp>
        <p:nvSpPr>
          <p:cNvPr id="3" name="Content Placeholder 2"/>
          <p:cNvSpPr>
            <a:spLocks noGrp="1"/>
          </p:cNvSpPr>
          <p:nvPr>
            <p:ph idx="10"/>
          </p:nvPr>
        </p:nvSpPr>
        <p:spPr/>
        <p:txBody>
          <a:bodyPr>
            <a:normAutofit/>
          </a:bodyPr>
          <a:lstStyle/>
          <a:p>
            <a:r>
              <a:rPr lang="en-US" b="0" dirty="0"/>
              <a:t>Contact with questions:</a:t>
            </a:r>
          </a:p>
          <a:p>
            <a:pPr lvl="1"/>
            <a:r>
              <a:rPr lang="en-US" dirty="0"/>
              <a:t>Melissa Curtis</a:t>
            </a:r>
          </a:p>
          <a:p>
            <a:pPr lvl="1"/>
            <a:r>
              <a:rPr lang="en-US" dirty="0"/>
              <a:t>317.252.0466</a:t>
            </a:r>
          </a:p>
          <a:p>
            <a:pPr lvl="1"/>
            <a:r>
              <a:rPr lang="en-US" dirty="0"/>
              <a:t>mcurtis@komencentralindiana.org</a:t>
            </a:r>
          </a:p>
          <a:p>
            <a:endParaRPr lang="en-US" sz="2000" dirty="0"/>
          </a:p>
          <a:p>
            <a:r>
              <a:rPr lang="en-US" b="0" dirty="0"/>
              <a:t>Use the Komen Grants Portal manual to guide you through all steps of the application process, from user registration to application submission</a:t>
            </a:r>
          </a:p>
          <a:p>
            <a:endParaRPr lang="en-US" sz="2000" dirty="0"/>
          </a:p>
          <a:p>
            <a:endParaRPr lang="en-US" dirty="0"/>
          </a:p>
        </p:txBody>
      </p:sp>
      <p:sp>
        <p:nvSpPr>
          <p:cNvPr id="2" name="Title 1"/>
          <p:cNvSpPr>
            <a:spLocks noGrp="1"/>
          </p:cNvSpPr>
          <p:nvPr>
            <p:ph type="title"/>
          </p:nvPr>
        </p:nvSpPr>
        <p:spPr/>
        <p:txBody>
          <a:bodyPr/>
          <a:lstStyle/>
          <a:p>
            <a:r>
              <a:rPr lang="en-US" dirty="0"/>
              <a:t>Applicant Support</a:t>
            </a:r>
          </a:p>
        </p:txBody>
      </p:sp>
      <p:pic>
        <p:nvPicPr>
          <p:cNvPr id="5" name="Picture 4"/>
          <p:cNvPicPr>
            <a:picLocks noChangeAspect="1"/>
          </p:cNvPicPr>
          <p:nvPr/>
        </p:nvPicPr>
        <p:blipFill>
          <a:blip r:embed="rId3"/>
          <a:stretch>
            <a:fillRect/>
          </a:stretch>
        </p:blipFill>
        <p:spPr>
          <a:xfrm>
            <a:off x="6691783" y="1303179"/>
            <a:ext cx="1790734" cy="1790734"/>
          </a:xfrm>
          <a:prstGeom prst="rect">
            <a:avLst/>
          </a:prstGeom>
        </p:spPr>
      </p:pic>
      <p:sp>
        <p:nvSpPr>
          <p:cNvPr id="6" name="TextBox 5"/>
          <p:cNvSpPr txBox="1"/>
          <p:nvPr/>
        </p:nvSpPr>
        <p:spPr>
          <a:xfrm>
            <a:off x="7415717" y="6132625"/>
            <a:ext cx="2133600" cy="261610"/>
          </a:xfrm>
          <a:prstGeom prst="rect">
            <a:avLst/>
          </a:prstGeom>
          <a:noFill/>
        </p:spPr>
        <p:txBody>
          <a:bodyPr wrap="square" rtlCol="0">
            <a:spAutoFit/>
          </a:bodyPr>
          <a:lstStyle/>
          <a:p>
            <a:r>
              <a:rPr lang="en-US" sz="1100" dirty="0"/>
              <a:t>Icon from </a:t>
            </a:r>
            <a:r>
              <a:rPr lang="en-US" sz="1100" dirty="0" err="1"/>
              <a:t>Flaticon</a:t>
            </a:r>
            <a:endParaRPr lang="en-US" sz="1100" dirty="0"/>
          </a:p>
        </p:txBody>
      </p:sp>
    </p:spTree>
    <p:extLst>
      <p:ext uri="{BB962C8B-B14F-4D97-AF65-F5344CB8AC3E}">
        <p14:creationId xmlns:p14="http://schemas.microsoft.com/office/powerpoint/2010/main" val="2891992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4" name="Slide Number Placeholder 3"/>
          <p:cNvSpPr>
            <a:spLocks noGrp="1"/>
          </p:cNvSpPr>
          <p:nvPr>
            <p:ph type="sldNum" sz="quarter" idx="4294967295"/>
          </p:nvPr>
        </p:nvSpPr>
        <p:spPr>
          <a:xfrm>
            <a:off x="10255250" y="6477000"/>
            <a:ext cx="412750" cy="381000"/>
          </a:xfrm>
        </p:spPr>
        <p:txBody>
          <a:bodyPr/>
          <a:lstStyle/>
          <a:p>
            <a:pPr algn="ctr"/>
            <a:fld id="{86CB4B4D-7CA3-9044-876B-883B54F8677D}" type="slidenum">
              <a:rPr lang="en-US" smtClean="0"/>
              <a:pPr algn="ctr"/>
              <a:t>11</a:t>
            </a:fld>
            <a:endParaRPr lang="en-US" dirty="0"/>
          </a:p>
        </p:txBody>
      </p:sp>
    </p:spTree>
    <p:extLst>
      <p:ext uri="{BB962C8B-B14F-4D97-AF65-F5344CB8AC3E}">
        <p14:creationId xmlns:p14="http://schemas.microsoft.com/office/powerpoint/2010/main" val="3801440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86CB4B4D-7CA3-9044-876B-883B54F8677D}" type="slidenum">
              <a:rPr lang="en-US" smtClean="0"/>
              <a:pPr algn="ctr"/>
              <a:t>2</a:t>
            </a:fld>
            <a:endParaRPr lang="en-US" dirty="0"/>
          </a:p>
        </p:txBody>
      </p:sp>
      <p:sp>
        <p:nvSpPr>
          <p:cNvPr id="3" name="Content Placeholder 2"/>
          <p:cNvSpPr>
            <a:spLocks noGrp="1"/>
          </p:cNvSpPr>
          <p:nvPr>
            <p:ph idx="10"/>
          </p:nvPr>
        </p:nvSpPr>
        <p:spPr/>
        <p:txBody>
          <a:bodyPr/>
          <a:lstStyle/>
          <a:p>
            <a:r>
              <a:rPr lang="en-US" b="0" dirty="0"/>
              <a:t>Developing a Proposal</a:t>
            </a:r>
          </a:p>
          <a:p>
            <a:r>
              <a:rPr lang="en-US" b="0" dirty="0"/>
              <a:t>Writing an Abstract</a:t>
            </a:r>
          </a:p>
          <a:p>
            <a:r>
              <a:rPr lang="en-US" b="0" dirty="0"/>
              <a:t>Developing Objectives</a:t>
            </a:r>
          </a:p>
          <a:p>
            <a:r>
              <a:rPr lang="en-US" b="0" dirty="0"/>
              <a:t>Program Evaluation</a:t>
            </a:r>
          </a:p>
          <a:p>
            <a:r>
              <a:rPr lang="en-US" b="0" dirty="0"/>
              <a:t>Budgeting</a:t>
            </a:r>
          </a:p>
          <a:p>
            <a:r>
              <a:rPr lang="en-US" b="0" dirty="0"/>
              <a:t>Helpful Hints</a:t>
            </a:r>
          </a:p>
          <a:p>
            <a:endParaRPr lang="en-US" dirty="0"/>
          </a:p>
        </p:txBody>
      </p:sp>
      <p:sp>
        <p:nvSpPr>
          <p:cNvPr id="2" name="Title 1"/>
          <p:cNvSpPr>
            <a:spLocks noGrp="1"/>
          </p:cNvSpPr>
          <p:nvPr>
            <p:ph type="title"/>
          </p:nvPr>
        </p:nvSpPr>
        <p:spPr/>
        <p:txBody>
          <a:bodyPr/>
          <a:lstStyle/>
          <a:p>
            <a:r>
              <a:rPr lang="en-US" dirty="0"/>
              <a:t>Grant Writing Tutorial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471" y="2209801"/>
            <a:ext cx="2133599" cy="2276285"/>
          </a:xfrm>
          <a:prstGeom prst="rect">
            <a:avLst/>
          </a:prstGeom>
        </p:spPr>
      </p:pic>
      <p:sp>
        <p:nvSpPr>
          <p:cNvPr id="7" name="TextBox 6"/>
          <p:cNvSpPr txBox="1"/>
          <p:nvPr/>
        </p:nvSpPr>
        <p:spPr>
          <a:xfrm>
            <a:off x="7239000" y="6123316"/>
            <a:ext cx="2133600" cy="261610"/>
          </a:xfrm>
          <a:prstGeom prst="rect">
            <a:avLst/>
          </a:prstGeom>
          <a:noFill/>
        </p:spPr>
        <p:txBody>
          <a:bodyPr wrap="square" rtlCol="0">
            <a:spAutoFit/>
          </a:bodyPr>
          <a:lstStyle/>
          <a:p>
            <a:r>
              <a:rPr lang="en-US" sz="1100" dirty="0"/>
              <a:t>Icon from Thinkstock</a:t>
            </a:r>
          </a:p>
        </p:txBody>
      </p:sp>
    </p:spTree>
    <p:extLst>
      <p:ext uri="{BB962C8B-B14F-4D97-AF65-F5344CB8AC3E}">
        <p14:creationId xmlns:p14="http://schemas.microsoft.com/office/powerpoint/2010/main" val="1786477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86CB4B4D-7CA3-9044-876B-883B54F8677D}" type="slidenum">
              <a:rPr lang="en-US" smtClean="0"/>
              <a:pPr algn="ctr"/>
              <a:t>3</a:t>
            </a:fld>
            <a:endParaRPr lang="en-US" dirty="0"/>
          </a:p>
        </p:txBody>
      </p:sp>
      <p:sp>
        <p:nvSpPr>
          <p:cNvPr id="3" name="Content Placeholder 2"/>
          <p:cNvSpPr>
            <a:spLocks noGrp="1"/>
          </p:cNvSpPr>
          <p:nvPr>
            <p:ph idx="10"/>
          </p:nvPr>
        </p:nvSpPr>
        <p:spPr/>
        <p:txBody>
          <a:bodyPr>
            <a:normAutofit/>
          </a:bodyPr>
          <a:lstStyle/>
          <a:p>
            <a:r>
              <a:rPr lang="en-US" dirty="0">
                <a:solidFill>
                  <a:srgbClr val="FF3399"/>
                </a:solidFill>
              </a:rPr>
              <a:t>Read everything!</a:t>
            </a:r>
          </a:p>
          <a:p>
            <a:pPr lvl="1"/>
            <a:r>
              <a:rPr lang="en-US" dirty="0"/>
              <a:t>RFA</a:t>
            </a:r>
          </a:p>
          <a:p>
            <a:pPr lvl="1"/>
            <a:r>
              <a:rPr lang="en-US" b="0" dirty="0"/>
              <a:t>Community Profile</a:t>
            </a:r>
          </a:p>
          <a:p>
            <a:pPr marL="457181" lvl="1" indent="0">
              <a:buNone/>
            </a:pPr>
            <a:endParaRPr lang="en-US" dirty="0">
              <a:solidFill>
                <a:srgbClr val="FF3399"/>
              </a:solidFill>
            </a:endParaRPr>
          </a:p>
          <a:p>
            <a:r>
              <a:rPr lang="en-US" b="0" dirty="0"/>
              <a:t>Consider the funding priorities carefully</a:t>
            </a:r>
          </a:p>
          <a:p>
            <a:pPr lvl="1"/>
            <a:endParaRPr lang="en-US" b="0" dirty="0"/>
          </a:p>
          <a:p>
            <a:r>
              <a:rPr lang="en-US" b="0" dirty="0"/>
              <a:t>Discuss ideas with decision-makers in your organization</a:t>
            </a:r>
          </a:p>
          <a:p>
            <a:endParaRPr lang="en-US" dirty="0"/>
          </a:p>
        </p:txBody>
      </p:sp>
      <p:sp>
        <p:nvSpPr>
          <p:cNvPr id="2" name="Title 1"/>
          <p:cNvSpPr>
            <a:spLocks noGrp="1"/>
          </p:cNvSpPr>
          <p:nvPr>
            <p:ph type="title"/>
          </p:nvPr>
        </p:nvSpPr>
        <p:spPr/>
        <p:txBody>
          <a:bodyPr/>
          <a:lstStyle/>
          <a:p>
            <a:r>
              <a:rPr lang="en-US" dirty="0"/>
              <a:t>Planning the Proposal</a:t>
            </a:r>
          </a:p>
        </p:txBody>
      </p:sp>
      <p:pic>
        <p:nvPicPr>
          <p:cNvPr id="5" name="32 - Planning the Proposal">
            <a:hlinkClick r:id="" action="ppaction://media"/>
            <a:extLst>
              <a:ext uri="{FF2B5EF4-FFF2-40B4-BE49-F238E27FC236}">
                <a16:creationId xmlns:a16="http://schemas.microsoft.com/office/drawing/2014/main" id="{12B57C55-B03E-4399-93B4-174355018F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609600"/>
            <a:ext cx="609600" cy="609600"/>
          </a:xfrm>
          <a:prstGeom prst="rect">
            <a:avLst/>
          </a:prstGeom>
        </p:spPr>
      </p:pic>
    </p:spTree>
    <p:extLst>
      <p:ext uri="{BB962C8B-B14F-4D97-AF65-F5344CB8AC3E}">
        <p14:creationId xmlns:p14="http://schemas.microsoft.com/office/powerpoint/2010/main" val="13904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86CB4B4D-7CA3-9044-876B-883B54F8677D}" type="slidenum">
              <a:rPr lang="en-US" smtClean="0"/>
              <a:pPr algn="ctr"/>
              <a:t>4</a:t>
            </a:fld>
            <a:endParaRPr lang="en-US" dirty="0"/>
          </a:p>
        </p:txBody>
      </p:sp>
      <p:sp>
        <p:nvSpPr>
          <p:cNvPr id="3" name="Content Placeholder 2"/>
          <p:cNvSpPr>
            <a:spLocks noGrp="1"/>
          </p:cNvSpPr>
          <p:nvPr>
            <p:ph idx="10"/>
          </p:nvPr>
        </p:nvSpPr>
        <p:spPr/>
        <p:txBody>
          <a:bodyPr/>
          <a:lstStyle/>
          <a:p>
            <a:r>
              <a:rPr lang="en-US" b="0" dirty="0"/>
              <a:t>Explore opportunities for collaboration</a:t>
            </a:r>
          </a:p>
          <a:p>
            <a:endParaRPr lang="en-US" b="0" dirty="0"/>
          </a:p>
          <a:p>
            <a:r>
              <a:rPr lang="en-US" b="0" dirty="0"/>
              <a:t>Work across departments to develop your proposal– do not work in a silo</a:t>
            </a:r>
          </a:p>
          <a:p>
            <a:endParaRPr lang="en-US" b="0" dirty="0"/>
          </a:p>
          <a:p>
            <a:r>
              <a:rPr lang="en-US" b="0" dirty="0">
                <a:solidFill>
                  <a:srgbClr val="FF3399"/>
                </a:solidFill>
              </a:rPr>
              <a:t>START EARLY</a:t>
            </a:r>
          </a:p>
          <a:p>
            <a:pPr lvl="1"/>
            <a:r>
              <a:rPr lang="en-US" dirty="0"/>
              <a:t>Allow time to craft an </a:t>
            </a:r>
            <a:r>
              <a:rPr lang="en-US" b="1" dirty="0"/>
              <a:t>innovative</a:t>
            </a:r>
            <a:r>
              <a:rPr lang="en-US" dirty="0"/>
              <a:t> application that is </a:t>
            </a:r>
            <a:r>
              <a:rPr lang="en-US" b="1" dirty="0"/>
              <a:t>truly responsive </a:t>
            </a:r>
            <a:r>
              <a:rPr lang="en-US" dirty="0"/>
              <a:t>to the identified needs in the community</a:t>
            </a:r>
          </a:p>
          <a:p>
            <a:endParaRPr lang="en-US" dirty="0"/>
          </a:p>
        </p:txBody>
      </p:sp>
      <p:sp>
        <p:nvSpPr>
          <p:cNvPr id="2" name="Title 1"/>
          <p:cNvSpPr>
            <a:spLocks noGrp="1"/>
          </p:cNvSpPr>
          <p:nvPr>
            <p:ph type="title"/>
          </p:nvPr>
        </p:nvSpPr>
        <p:spPr/>
        <p:txBody>
          <a:bodyPr/>
          <a:lstStyle/>
          <a:p>
            <a:r>
              <a:rPr lang="en-US" dirty="0"/>
              <a:t>Planning the Proposal (Cont.)</a:t>
            </a:r>
          </a:p>
        </p:txBody>
      </p:sp>
      <p:pic>
        <p:nvPicPr>
          <p:cNvPr id="5" name="33 - Planning the Proposal Contd">
            <a:hlinkClick r:id="" action="ppaction://media"/>
            <a:extLst>
              <a:ext uri="{FF2B5EF4-FFF2-40B4-BE49-F238E27FC236}">
                <a16:creationId xmlns:a16="http://schemas.microsoft.com/office/drawing/2014/main" id="{CEDDCFDC-3150-4FBF-BC45-E6EEB91F02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609600"/>
            <a:ext cx="609600" cy="609600"/>
          </a:xfrm>
          <a:prstGeom prst="rect">
            <a:avLst/>
          </a:prstGeom>
        </p:spPr>
      </p:pic>
    </p:spTree>
    <p:extLst>
      <p:ext uri="{BB962C8B-B14F-4D97-AF65-F5344CB8AC3E}">
        <p14:creationId xmlns:p14="http://schemas.microsoft.com/office/powerpoint/2010/main" val="38861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86CB4B4D-7CA3-9044-876B-883B54F8677D}" type="slidenum">
              <a:rPr lang="en-US" smtClean="0"/>
              <a:pPr algn="ctr"/>
              <a:t>5</a:t>
            </a:fld>
            <a:endParaRPr lang="en-US" dirty="0"/>
          </a:p>
        </p:txBody>
      </p:sp>
      <p:sp>
        <p:nvSpPr>
          <p:cNvPr id="3" name="Content Placeholder 2"/>
          <p:cNvSpPr>
            <a:spLocks noGrp="1"/>
          </p:cNvSpPr>
          <p:nvPr>
            <p:ph idx="10"/>
          </p:nvPr>
        </p:nvSpPr>
        <p:spPr/>
        <p:txBody>
          <a:bodyPr>
            <a:normAutofit/>
          </a:bodyPr>
          <a:lstStyle/>
          <a:p>
            <a:r>
              <a:rPr lang="en-US" b="0" dirty="0"/>
              <a:t>First impressions are important</a:t>
            </a:r>
          </a:p>
          <a:p>
            <a:endParaRPr lang="en-US" b="0" dirty="0"/>
          </a:p>
          <a:p>
            <a:r>
              <a:rPr lang="en-US" b="0" dirty="0"/>
              <a:t>Brief statement of your “case” for how your project will decrease breast cancer mortality in your community</a:t>
            </a:r>
          </a:p>
          <a:p>
            <a:endParaRPr lang="en-US" b="0" dirty="0"/>
          </a:p>
          <a:p>
            <a:r>
              <a:rPr lang="en-US" b="0" dirty="0">
                <a:solidFill>
                  <a:srgbClr val="FF3399"/>
                </a:solidFill>
              </a:rPr>
              <a:t>Be compelling &amp; concise! </a:t>
            </a:r>
          </a:p>
          <a:p>
            <a:pPr lvl="1"/>
            <a:r>
              <a:rPr lang="en-US" dirty="0"/>
              <a:t>Do not exceed 750 characters (about 200 words)</a:t>
            </a:r>
            <a:endParaRPr lang="en-US" b="0" dirty="0">
              <a:solidFill>
                <a:srgbClr val="FF3399"/>
              </a:solidFill>
            </a:endParaRPr>
          </a:p>
          <a:p>
            <a:endParaRPr lang="en-US" dirty="0">
              <a:solidFill>
                <a:srgbClr val="FF3399"/>
              </a:solidFill>
            </a:endParaRPr>
          </a:p>
          <a:p>
            <a:pPr lvl="1"/>
            <a:endParaRPr lang="en-US" dirty="0"/>
          </a:p>
        </p:txBody>
      </p:sp>
      <p:sp>
        <p:nvSpPr>
          <p:cNvPr id="2" name="Title 1"/>
          <p:cNvSpPr>
            <a:spLocks noGrp="1"/>
          </p:cNvSpPr>
          <p:nvPr>
            <p:ph type="title"/>
          </p:nvPr>
        </p:nvSpPr>
        <p:spPr/>
        <p:txBody>
          <a:bodyPr/>
          <a:lstStyle/>
          <a:p>
            <a:r>
              <a:rPr lang="en-US" dirty="0"/>
              <a:t>Proposal Abstract</a:t>
            </a:r>
          </a:p>
        </p:txBody>
      </p:sp>
      <p:pic>
        <p:nvPicPr>
          <p:cNvPr id="5" name="34 - Proposal Abstract">
            <a:hlinkClick r:id="" action="ppaction://media"/>
            <a:extLst>
              <a:ext uri="{FF2B5EF4-FFF2-40B4-BE49-F238E27FC236}">
                <a16:creationId xmlns:a16="http://schemas.microsoft.com/office/drawing/2014/main" id="{2F482341-5181-4A50-B567-F012790A7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609600"/>
            <a:ext cx="609600" cy="609600"/>
          </a:xfrm>
          <a:prstGeom prst="rect">
            <a:avLst/>
          </a:prstGeom>
        </p:spPr>
      </p:pic>
    </p:spTree>
    <p:extLst>
      <p:ext uri="{BB962C8B-B14F-4D97-AF65-F5344CB8AC3E}">
        <p14:creationId xmlns:p14="http://schemas.microsoft.com/office/powerpoint/2010/main" val="24710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86CB4B4D-7CA3-9044-876B-883B54F8677D}" type="slidenum">
              <a:rPr lang="en-US" smtClean="0"/>
              <a:pPr algn="ctr"/>
              <a:t>6</a:t>
            </a:fld>
            <a:endParaRPr lang="en-US" dirty="0"/>
          </a:p>
        </p:txBody>
      </p:sp>
      <p:sp>
        <p:nvSpPr>
          <p:cNvPr id="3" name="Content Placeholder 2"/>
          <p:cNvSpPr>
            <a:spLocks noGrp="1"/>
          </p:cNvSpPr>
          <p:nvPr>
            <p:ph idx="10"/>
          </p:nvPr>
        </p:nvSpPr>
        <p:spPr>
          <a:xfrm>
            <a:off x="1981200" y="2286001"/>
            <a:ext cx="6629400" cy="3840165"/>
          </a:xfrm>
        </p:spPr>
        <p:txBody>
          <a:bodyPr/>
          <a:lstStyle/>
          <a:p>
            <a:r>
              <a:rPr lang="en-US" b="0" dirty="0"/>
              <a:t>What happened</a:t>
            </a:r>
          </a:p>
          <a:p>
            <a:r>
              <a:rPr lang="en-US" b="0" dirty="0"/>
              <a:t>How it happened</a:t>
            </a:r>
          </a:p>
          <a:p>
            <a:r>
              <a:rPr lang="en-US" b="0" dirty="0"/>
              <a:t>How much</a:t>
            </a:r>
          </a:p>
          <a:p>
            <a:r>
              <a:rPr lang="en-US" b="0" dirty="0"/>
              <a:t>Where</a:t>
            </a:r>
          </a:p>
          <a:p>
            <a:r>
              <a:rPr lang="en-US" b="0" dirty="0"/>
              <a:t>To whom</a:t>
            </a:r>
          </a:p>
          <a:p>
            <a:endParaRPr lang="en-US" dirty="0"/>
          </a:p>
        </p:txBody>
      </p:sp>
      <p:sp>
        <p:nvSpPr>
          <p:cNvPr id="2" name="Title 1"/>
          <p:cNvSpPr>
            <a:spLocks noGrp="1"/>
          </p:cNvSpPr>
          <p:nvPr>
            <p:ph type="title"/>
          </p:nvPr>
        </p:nvSpPr>
        <p:spPr/>
        <p:txBody>
          <a:bodyPr/>
          <a:lstStyle/>
          <a:p>
            <a:r>
              <a:rPr lang="en-US" dirty="0"/>
              <a:t>Process Evaluation</a:t>
            </a:r>
          </a:p>
        </p:txBody>
      </p:sp>
      <p:pic>
        <p:nvPicPr>
          <p:cNvPr id="5" name="Picture 4"/>
          <p:cNvPicPr>
            <a:picLocks noChangeAspect="1"/>
          </p:cNvPicPr>
          <p:nvPr/>
        </p:nvPicPr>
        <p:blipFill>
          <a:blip r:embed="rId4"/>
          <a:stretch>
            <a:fillRect/>
          </a:stretch>
        </p:blipFill>
        <p:spPr>
          <a:xfrm>
            <a:off x="6298324" y="2514600"/>
            <a:ext cx="1828800" cy="1828800"/>
          </a:xfrm>
          <a:prstGeom prst="rect">
            <a:avLst/>
          </a:prstGeom>
        </p:spPr>
      </p:pic>
      <p:sp>
        <p:nvSpPr>
          <p:cNvPr id="6" name="TextBox 5"/>
          <p:cNvSpPr txBox="1"/>
          <p:nvPr/>
        </p:nvSpPr>
        <p:spPr>
          <a:xfrm>
            <a:off x="7228490" y="6126165"/>
            <a:ext cx="2133600" cy="261610"/>
          </a:xfrm>
          <a:prstGeom prst="rect">
            <a:avLst/>
          </a:prstGeom>
          <a:noFill/>
        </p:spPr>
        <p:txBody>
          <a:bodyPr wrap="square" rtlCol="0">
            <a:spAutoFit/>
          </a:bodyPr>
          <a:lstStyle/>
          <a:p>
            <a:r>
              <a:rPr lang="en-US" sz="1100" dirty="0"/>
              <a:t>Icon from </a:t>
            </a:r>
            <a:r>
              <a:rPr lang="en-US" sz="1100" dirty="0" err="1"/>
              <a:t>Flaticon</a:t>
            </a:r>
            <a:endParaRPr lang="en-US" sz="1100" dirty="0"/>
          </a:p>
        </p:txBody>
      </p:sp>
      <p:pic>
        <p:nvPicPr>
          <p:cNvPr id="8" name="35 - Process Evaluation">
            <a:hlinkClick r:id="" action="ppaction://media"/>
            <a:extLst>
              <a:ext uri="{FF2B5EF4-FFF2-40B4-BE49-F238E27FC236}">
                <a16:creationId xmlns:a16="http://schemas.microsoft.com/office/drawing/2014/main" id="{43D3F81E-11DD-4A8F-AB1D-7C579A30CC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2090" y="708819"/>
            <a:ext cx="609600" cy="609600"/>
          </a:xfrm>
          <a:prstGeom prst="rect">
            <a:avLst/>
          </a:prstGeom>
        </p:spPr>
      </p:pic>
    </p:spTree>
    <p:extLst>
      <p:ext uri="{BB962C8B-B14F-4D97-AF65-F5344CB8AC3E}">
        <p14:creationId xmlns:p14="http://schemas.microsoft.com/office/powerpoint/2010/main" val="301298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86CB4B4D-7CA3-9044-876B-883B54F8677D}" type="slidenum">
              <a:rPr lang="en-US" smtClean="0"/>
              <a:pPr algn="ctr"/>
              <a:t>7</a:t>
            </a:fld>
            <a:endParaRPr lang="en-US" dirty="0"/>
          </a:p>
        </p:txBody>
      </p:sp>
      <p:sp>
        <p:nvSpPr>
          <p:cNvPr id="3" name="Content Placeholder 2"/>
          <p:cNvSpPr>
            <a:spLocks noGrp="1"/>
          </p:cNvSpPr>
          <p:nvPr>
            <p:ph idx="10"/>
          </p:nvPr>
        </p:nvSpPr>
        <p:spPr/>
        <p:txBody>
          <a:bodyPr>
            <a:normAutofit fontScale="77500" lnSpcReduction="20000"/>
          </a:bodyPr>
          <a:lstStyle/>
          <a:p>
            <a:pPr lvl="0"/>
            <a:r>
              <a:rPr lang="en-US" b="0" dirty="0">
                <a:solidFill>
                  <a:srgbClr val="000000"/>
                </a:solidFill>
              </a:rPr>
              <a:t>Changes in:</a:t>
            </a:r>
          </a:p>
          <a:p>
            <a:pPr marL="914400" indent="-441325">
              <a:buFont typeface="Arial" panose="020B0604020202020204" pitchFamily="34" charset="0"/>
              <a:buChar char="-"/>
            </a:pPr>
            <a:r>
              <a:rPr lang="en-US" b="0" dirty="0">
                <a:solidFill>
                  <a:srgbClr val="000000"/>
                </a:solidFill>
              </a:rPr>
              <a:t>Behavior</a:t>
            </a:r>
          </a:p>
          <a:p>
            <a:pPr marL="914400" indent="-441325">
              <a:buFont typeface="Arial" panose="020B0604020202020204" pitchFamily="34" charset="0"/>
              <a:buChar char="-"/>
            </a:pPr>
            <a:r>
              <a:rPr lang="en-US" b="0" dirty="0">
                <a:solidFill>
                  <a:srgbClr val="000000"/>
                </a:solidFill>
              </a:rPr>
              <a:t>Knowledge</a:t>
            </a:r>
          </a:p>
          <a:p>
            <a:pPr marL="914400" indent="-441325">
              <a:buFont typeface="Arial" panose="020B0604020202020204" pitchFamily="34" charset="0"/>
              <a:buChar char="-"/>
            </a:pPr>
            <a:r>
              <a:rPr lang="en-US" b="0" dirty="0">
                <a:solidFill>
                  <a:srgbClr val="000000"/>
                </a:solidFill>
              </a:rPr>
              <a:t>Attitudes</a:t>
            </a:r>
          </a:p>
          <a:p>
            <a:pPr marL="914400" indent="-441325">
              <a:buFont typeface="Arial" panose="020B0604020202020204" pitchFamily="34" charset="0"/>
              <a:buChar char="-"/>
            </a:pPr>
            <a:r>
              <a:rPr lang="en-US" b="0" dirty="0">
                <a:solidFill>
                  <a:srgbClr val="000000"/>
                </a:solidFill>
              </a:rPr>
              <a:t>Beliefs</a:t>
            </a:r>
          </a:p>
          <a:p>
            <a:pPr marL="571500" indent="-571500"/>
            <a:endParaRPr lang="en-US" b="0" dirty="0">
              <a:solidFill>
                <a:srgbClr val="000000"/>
              </a:solidFill>
            </a:endParaRPr>
          </a:p>
          <a:p>
            <a:pPr lvl="0"/>
            <a:r>
              <a:rPr lang="en-US" b="0" dirty="0">
                <a:solidFill>
                  <a:srgbClr val="000000"/>
                </a:solidFill>
              </a:rPr>
              <a:t>Change among: </a:t>
            </a:r>
          </a:p>
          <a:p>
            <a:pPr marL="914400" indent="-441325">
              <a:buFont typeface="Arial" panose="020B0604020202020204" pitchFamily="34" charset="0"/>
              <a:buChar char="-"/>
            </a:pPr>
            <a:r>
              <a:rPr lang="en-US" b="0" dirty="0">
                <a:solidFill>
                  <a:srgbClr val="000000"/>
                </a:solidFill>
              </a:rPr>
              <a:t>Individuals</a:t>
            </a:r>
          </a:p>
          <a:p>
            <a:pPr marL="914400" indent="-441325">
              <a:buFont typeface="Arial" panose="020B0604020202020204" pitchFamily="34" charset="0"/>
              <a:buChar char="-"/>
            </a:pPr>
            <a:r>
              <a:rPr lang="en-US" b="0" dirty="0">
                <a:solidFill>
                  <a:srgbClr val="000000"/>
                </a:solidFill>
              </a:rPr>
              <a:t>Providers</a:t>
            </a:r>
          </a:p>
          <a:p>
            <a:pPr marL="914400" indent="-441325">
              <a:buFont typeface="Arial" panose="020B0604020202020204" pitchFamily="34" charset="0"/>
              <a:buChar char="-"/>
            </a:pPr>
            <a:r>
              <a:rPr lang="en-US" b="0" dirty="0">
                <a:solidFill>
                  <a:srgbClr val="000000"/>
                </a:solidFill>
              </a:rPr>
              <a:t>Organizations</a:t>
            </a:r>
          </a:p>
          <a:p>
            <a:pPr marL="914400" indent="-441325">
              <a:buFont typeface="Arial" panose="020B0604020202020204" pitchFamily="34" charset="0"/>
              <a:buChar char="-"/>
            </a:pPr>
            <a:r>
              <a:rPr lang="en-US" b="0" dirty="0">
                <a:solidFill>
                  <a:srgbClr val="000000"/>
                </a:solidFill>
              </a:rPr>
              <a:t>Communities</a:t>
            </a:r>
            <a:endParaRPr lang="en-US" sz="1800" dirty="0">
              <a:solidFill>
                <a:srgbClr val="000000"/>
              </a:solidFill>
            </a:endParaRPr>
          </a:p>
          <a:p>
            <a:endParaRPr lang="en-US" dirty="0"/>
          </a:p>
        </p:txBody>
      </p:sp>
      <p:sp>
        <p:nvSpPr>
          <p:cNvPr id="2" name="Title 1"/>
          <p:cNvSpPr>
            <a:spLocks noGrp="1"/>
          </p:cNvSpPr>
          <p:nvPr>
            <p:ph type="title"/>
          </p:nvPr>
        </p:nvSpPr>
        <p:spPr/>
        <p:txBody>
          <a:bodyPr/>
          <a:lstStyle/>
          <a:p>
            <a:r>
              <a:rPr lang="en-US" dirty="0"/>
              <a:t>Impact Evaluation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738" y="2667000"/>
            <a:ext cx="1752600" cy="1752600"/>
          </a:xfrm>
          <a:prstGeom prst="rect">
            <a:avLst/>
          </a:prstGeom>
        </p:spPr>
      </p:pic>
      <p:sp>
        <p:nvSpPr>
          <p:cNvPr id="7" name="TextBox 6"/>
          <p:cNvSpPr txBox="1"/>
          <p:nvPr/>
        </p:nvSpPr>
        <p:spPr>
          <a:xfrm>
            <a:off x="7300748" y="6148226"/>
            <a:ext cx="2133600" cy="261610"/>
          </a:xfrm>
          <a:prstGeom prst="rect">
            <a:avLst/>
          </a:prstGeom>
          <a:noFill/>
        </p:spPr>
        <p:txBody>
          <a:bodyPr wrap="square" rtlCol="0">
            <a:spAutoFit/>
          </a:bodyPr>
          <a:lstStyle/>
          <a:p>
            <a:r>
              <a:rPr lang="en-US" sz="1100" dirty="0"/>
              <a:t>Icon from </a:t>
            </a:r>
            <a:r>
              <a:rPr lang="en-US" sz="1100" dirty="0" err="1"/>
              <a:t>Flaticon</a:t>
            </a:r>
            <a:endParaRPr lang="en-US" sz="1100" dirty="0"/>
          </a:p>
        </p:txBody>
      </p:sp>
      <p:pic>
        <p:nvPicPr>
          <p:cNvPr id="8" name="36 - Impact Evaluation">
            <a:hlinkClick r:id="" action="ppaction://media"/>
            <a:extLst>
              <a:ext uri="{FF2B5EF4-FFF2-40B4-BE49-F238E27FC236}">
                <a16:creationId xmlns:a16="http://schemas.microsoft.com/office/drawing/2014/main" id="{7A798E1D-A889-4DC5-BD15-A629A3F5F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34348" y="609600"/>
            <a:ext cx="609600" cy="609600"/>
          </a:xfrm>
          <a:prstGeom prst="rect">
            <a:avLst/>
          </a:prstGeom>
        </p:spPr>
      </p:pic>
    </p:spTree>
    <p:extLst>
      <p:ext uri="{BB962C8B-B14F-4D97-AF65-F5344CB8AC3E}">
        <p14:creationId xmlns:p14="http://schemas.microsoft.com/office/powerpoint/2010/main" val="215525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 &amp; Expenses</a:t>
            </a:r>
          </a:p>
        </p:txBody>
      </p:sp>
      <p:sp>
        <p:nvSpPr>
          <p:cNvPr id="3" name="Content Placeholder 2"/>
          <p:cNvSpPr>
            <a:spLocks noGrp="1"/>
          </p:cNvSpPr>
          <p:nvPr>
            <p:ph idx="1"/>
          </p:nvPr>
        </p:nvSpPr>
        <p:spPr/>
        <p:txBody>
          <a:bodyPr>
            <a:normAutofit/>
          </a:bodyPr>
          <a:lstStyle/>
          <a:p>
            <a:r>
              <a:rPr lang="en-US" b="0" dirty="0">
                <a:solidFill>
                  <a:srgbClr val="FF3399"/>
                </a:solidFill>
              </a:rPr>
              <a:t>Projects become reality because the central idea is sold, not because the proposal is cheap! </a:t>
            </a:r>
          </a:p>
          <a:p>
            <a:endParaRPr lang="en-US" b="0" dirty="0"/>
          </a:p>
          <a:p>
            <a:r>
              <a:rPr lang="en-US" b="0" dirty="0"/>
              <a:t>Be realistic!  Ask for what you need.</a:t>
            </a:r>
          </a:p>
          <a:p>
            <a:endParaRPr lang="en-US" b="0" dirty="0"/>
          </a:p>
          <a:p>
            <a:r>
              <a:rPr lang="en-US" b="0" dirty="0"/>
              <a:t>Justify expenses. </a:t>
            </a:r>
          </a:p>
          <a:p>
            <a:pPr lvl="1"/>
            <a:r>
              <a:rPr lang="en-US" b="0" dirty="0"/>
              <a:t>Do the costs follow with narrative project description? </a:t>
            </a:r>
          </a:p>
          <a:p>
            <a:pPr lvl="1"/>
            <a:r>
              <a:rPr lang="en-US" dirty="0"/>
              <a:t>Is an estimated expense calculation and an explanation about how the funds will be used and why they are necessary to achieve proposed objectives included?</a:t>
            </a:r>
            <a:endParaRPr lang="en-US" b="0" dirty="0"/>
          </a:p>
          <a:p>
            <a:pPr lvl="1"/>
            <a:endParaRPr lang="en-US" sz="2000" dirty="0"/>
          </a:p>
          <a:p>
            <a:endParaRPr lang="en-US" dirty="0"/>
          </a:p>
        </p:txBody>
      </p:sp>
      <p:sp>
        <p:nvSpPr>
          <p:cNvPr id="4" name="Slide Number Placeholder 3"/>
          <p:cNvSpPr>
            <a:spLocks noGrp="1"/>
          </p:cNvSpPr>
          <p:nvPr>
            <p:ph type="sldNum" sz="quarter" idx="4"/>
          </p:nvPr>
        </p:nvSpPr>
        <p:spPr>
          <a:xfrm>
            <a:off x="4387749" y="6477000"/>
            <a:ext cx="412851" cy="381000"/>
          </a:xfrm>
          <a:prstGeom prst="rect">
            <a:avLst/>
          </a:prstGeom>
        </p:spPr>
        <p:txBody>
          <a:bodyPr lIns="91436" tIns="45718" rIns="91436" bIns="45718" anchor="ctr"/>
          <a:lstStyle>
            <a:defPPr>
              <a:defRPr lang="en-US"/>
            </a:defPPr>
            <a:lvl1pPr marL="0" algn="l" defTabSz="914362" rtl="0" eaLnBrk="1" latinLnBrk="0" hangingPunct="1">
              <a:defRPr lang="en-US" sz="1100" kern="1200" smtClean="0">
                <a:solidFill>
                  <a:schemeClr val="bg1"/>
                </a:solidFill>
                <a:latin typeface="Arial" panose="020B0604020202020204" pitchFamily="34" charset="0"/>
                <a:ea typeface="+mn-ea"/>
                <a:cs typeface="Arial" panose="020B0604020202020204" pitchFamily="34" charset="0"/>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7" algn="l" defTabSz="914362" rtl="0" eaLnBrk="1" latinLnBrk="0" hangingPunct="1">
              <a:defRPr sz="1800" kern="1200">
                <a:solidFill>
                  <a:schemeClr val="tx1"/>
                </a:solidFill>
                <a:latin typeface="+mn-lt"/>
                <a:ea typeface="+mn-ea"/>
                <a:cs typeface="+mn-cs"/>
              </a:defRPr>
            </a:lvl7pPr>
            <a:lvl8pPr marL="3200268" algn="l" defTabSz="914362" rtl="0" eaLnBrk="1" latinLnBrk="0" hangingPunct="1">
              <a:defRPr sz="1800" kern="1200">
                <a:solidFill>
                  <a:schemeClr val="tx1"/>
                </a:solidFill>
                <a:latin typeface="+mn-lt"/>
                <a:ea typeface="+mn-ea"/>
                <a:cs typeface="+mn-cs"/>
              </a:defRPr>
            </a:lvl8pPr>
            <a:lvl9pPr marL="3657449" algn="l" defTabSz="914362" rtl="0" eaLnBrk="1" latinLnBrk="0" hangingPunct="1">
              <a:defRPr sz="1800" kern="1200">
                <a:solidFill>
                  <a:schemeClr val="tx1"/>
                </a:solidFill>
                <a:latin typeface="+mn-lt"/>
                <a:ea typeface="+mn-ea"/>
                <a:cs typeface="+mn-cs"/>
              </a:defRPr>
            </a:lvl9pPr>
          </a:lstStyle>
          <a:p>
            <a:pPr algn="ctr"/>
            <a:fld id="{86CB4B4D-7CA3-9044-876B-883B54F8677D}" type="slidenum">
              <a:rPr lang="en-US" smtClean="0"/>
              <a:pPr algn="ctr"/>
              <a:t>8</a:t>
            </a:fld>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200" y="2743200"/>
            <a:ext cx="1219200" cy="1219200"/>
          </a:xfrm>
          <a:prstGeom prst="rect">
            <a:avLst/>
          </a:prstGeom>
        </p:spPr>
      </p:pic>
      <p:sp>
        <p:nvSpPr>
          <p:cNvPr id="7" name="TextBox 6"/>
          <p:cNvSpPr txBox="1"/>
          <p:nvPr/>
        </p:nvSpPr>
        <p:spPr>
          <a:xfrm>
            <a:off x="9144000" y="6126165"/>
            <a:ext cx="2133600" cy="261610"/>
          </a:xfrm>
          <a:prstGeom prst="rect">
            <a:avLst/>
          </a:prstGeom>
          <a:noFill/>
        </p:spPr>
        <p:txBody>
          <a:bodyPr wrap="square" rtlCol="0">
            <a:spAutoFit/>
          </a:bodyPr>
          <a:lstStyle/>
          <a:p>
            <a:r>
              <a:rPr lang="en-US" sz="1100" dirty="0"/>
              <a:t>Icon from </a:t>
            </a:r>
            <a:r>
              <a:rPr lang="en-US" sz="1100" dirty="0" err="1"/>
              <a:t>Flaticon</a:t>
            </a:r>
            <a:endParaRPr lang="en-US" sz="1100" dirty="0"/>
          </a:p>
        </p:txBody>
      </p:sp>
      <p:pic>
        <p:nvPicPr>
          <p:cNvPr id="5" name="37 - Budgeting and Expenses">
            <a:hlinkClick r:id="" action="ppaction://media"/>
            <a:extLst>
              <a:ext uri="{FF2B5EF4-FFF2-40B4-BE49-F238E27FC236}">
                <a16:creationId xmlns:a16="http://schemas.microsoft.com/office/drawing/2014/main" id="{FE689EE1-2AE1-4F8E-824E-0CB5C3CDA9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76148" y="347990"/>
            <a:ext cx="609600" cy="609600"/>
          </a:xfrm>
          <a:prstGeom prst="rect">
            <a:avLst/>
          </a:prstGeom>
        </p:spPr>
      </p:pic>
    </p:spTree>
    <p:extLst>
      <p:ext uri="{BB962C8B-B14F-4D97-AF65-F5344CB8AC3E}">
        <p14:creationId xmlns:p14="http://schemas.microsoft.com/office/powerpoint/2010/main" val="427290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86CB4B4D-7CA3-9044-876B-883B54F8677D}" type="slidenum">
              <a:rPr lang="en-US" smtClean="0"/>
              <a:pPr algn="ctr"/>
              <a:t>9</a:t>
            </a:fld>
            <a:endParaRPr lang="en-US" dirty="0"/>
          </a:p>
        </p:txBody>
      </p:sp>
      <p:sp>
        <p:nvSpPr>
          <p:cNvPr id="3" name="Content Placeholder 2"/>
          <p:cNvSpPr>
            <a:spLocks noGrp="1"/>
          </p:cNvSpPr>
          <p:nvPr>
            <p:ph idx="10"/>
          </p:nvPr>
        </p:nvSpPr>
        <p:spPr/>
        <p:txBody>
          <a:bodyPr>
            <a:normAutofit fontScale="92500" lnSpcReduction="10000"/>
          </a:bodyPr>
          <a:lstStyle/>
          <a:p>
            <a:r>
              <a:rPr lang="en-US" b="0" dirty="0"/>
              <a:t>Read the </a:t>
            </a:r>
            <a:r>
              <a:rPr lang="en-US" b="0" dirty="0" err="1"/>
              <a:t>RFA</a:t>
            </a:r>
            <a:r>
              <a:rPr lang="en-US" b="0" dirty="0"/>
              <a:t> carefully — follow ALL directions</a:t>
            </a:r>
          </a:p>
          <a:p>
            <a:endParaRPr lang="en-US" b="0" dirty="0"/>
          </a:p>
          <a:p>
            <a:r>
              <a:rPr lang="en-US" b="0" dirty="0"/>
              <a:t>Be innovative, realistic, specific</a:t>
            </a:r>
          </a:p>
          <a:p>
            <a:endParaRPr lang="en-US" b="0" dirty="0"/>
          </a:p>
          <a:p>
            <a:r>
              <a:rPr lang="en-US" b="0" dirty="0"/>
              <a:t>Write clearly, use active rather than passive voice</a:t>
            </a:r>
          </a:p>
          <a:p>
            <a:endParaRPr lang="en-US" b="0" dirty="0"/>
          </a:p>
          <a:p>
            <a:r>
              <a:rPr lang="en-US" b="0" dirty="0"/>
              <a:t>Avoid jargon or acronyms</a:t>
            </a:r>
          </a:p>
          <a:p>
            <a:endParaRPr lang="en-US" b="0" dirty="0"/>
          </a:p>
          <a:p>
            <a:r>
              <a:rPr lang="en-US" b="0" dirty="0"/>
              <a:t>Allow plenty of time</a:t>
            </a:r>
          </a:p>
          <a:p>
            <a:endParaRPr lang="en-US" dirty="0"/>
          </a:p>
        </p:txBody>
      </p:sp>
      <p:sp>
        <p:nvSpPr>
          <p:cNvPr id="2" name="Title 1"/>
          <p:cNvSpPr>
            <a:spLocks noGrp="1"/>
          </p:cNvSpPr>
          <p:nvPr>
            <p:ph type="title"/>
          </p:nvPr>
        </p:nvSpPr>
        <p:spPr/>
        <p:txBody>
          <a:bodyPr/>
          <a:lstStyle/>
          <a:p>
            <a:r>
              <a:rPr lang="en-US" dirty="0"/>
              <a:t>Helpful Hints</a:t>
            </a:r>
          </a:p>
        </p:txBody>
      </p:sp>
      <p:pic>
        <p:nvPicPr>
          <p:cNvPr id="5" name="38 - Helpful Hints">
            <a:hlinkClick r:id="" action="ppaction://media"/>
            <a:extLst>
              <a:ext uri="{FF2B5EF4-FFF2-40B4-BE49-F238E27FC236}">
                <a16:creationId xmlns:a16="http://schemas.microsoft.com/office/drawing/2014/main" id="{4BC74AE1-3A36-4CBD-B22A-72BF14210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457200"/>
            <a:ext cx="609600" cy="609600"/>
          </a:xfrm>
          <a:prstGeom prst="rect">
            <a:avLst/>
          </a:prstGeom>
        </p:spPr>
      </p:pic>
    </p:spTree>
    <p:extLst>
      <p:ext uri="{BB962C8B-B14F-4D97-AF65-F5344CB8AC3E}">
        <p14:creationId xmlns:p14="http://schemas.microsoft.com/office/powerpoint/2010/main" val="269402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980</Words>
  <Application>Microsoft Office PowerPoint</Application>
  <PresentationFormat>Widescreen</PresentationFormat>
  <Paragraphs>130</Paragraphs>
  <Slides>11</Slides>
  <Notes>9</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Black</vt:lpstr>
      <vt:lpstr>Calibri</vt:lpstr>
      <vt:lpstr>Calibri Light</vt:lpstr>
      <vt:lpstr>Gotham Black</vt:lpstr>
      <vt:lpstr>Helvetica Light</vt:lpstr>
      <vt:lpstr>Office Theme</vt:lpstr>
      <vt:lpstr>PowerPoint Presentation</vt:lpstr>
      <vt:lpstr>Grant Writing Tutorial</vt:lpstr>
      <vt:lpstr>Planning the Proposal</vt:lpstr>
      <vt:lpstr>Planning the Proposal (Cont.)</vt:lpstr>
      <vt:lpstr>Proposal Abstract</vt:lpstr>
      <vt:lpstr>Process Evaluation</vt:lpstr>
      <vt:lpstr>Impact Evaluation</vt:lpstr>
      <vt:lpstr>Budget &amp; Expenses</vt:lpstr>
      <vt:lpstr>Helpful Hints</vt:lpstr>
      <vt:lpstr>Applicant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Potter</dc:creator>
  <cp:lastModifiedBy>Mike Potter</cp:lastModifiedBy>
  <cp:revision>1</cp:revision>
  <dcterms:created xsi:type="dcterms:W3CDTF">2019-11-27T15:44:32Z</dcterms:created>
  <dcterms:modified xsi:type="dcterms:W3CDTF">2019-11-27T15:45:18Z</dcterms:modified>
</cp:coreProperties>
</file>